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0d2b827d1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00d2b827d1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0d2b827d1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0d2b827d1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0d2b827d1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0d2b827d1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0d2b827d1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0d2b827d1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0d2b827d1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0d2b827d1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0d2b827d1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0d2b827d1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0d2b827d1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0d2b827d1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0d2b827d1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0d2b827d1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0d2b827d1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0d2b827d1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0d2b827d1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0d2b827d1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0d2b827d1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0d2b827d1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482950" y="144425"/>
            <a:ext cx="4178100" cy="11805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2888">
                <a:latin typeface="Arial"/>
                <a:ea typeface="Arial"/>
                <a:cs typeface="Arial"/>
                <a:sym typeface="Arial"/>
              </a:rPr>
              <a:t>Mesterséges Intelligencia – A jövő már itt van!</a:t>
            </a:r>
            <a:endParaRPr sz="2888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25" y="2571750"/>
            <a:ext cx="2279050" cy="22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/>
        </p:nvSpPr>
        <p:spPr>
          <a:xfrm>
            <a:off x="3701750" y="2088575"/>
            <a:ext cx="42630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900">
                <a:solidFill>
                  <a:schemeClr val="lt1"/>
                </a:solidFill>
              </a:rPr>
              <a:t>Üdvözlök mindenkit! Ma a mesterséges intelligencia csodálatos világába kalauzolom önöket. Megismerkedünk vele, hogy miként hat életünkre, és milyen lehetőségeket rejt magában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2851650" y="393750"/>
            <a:ext cx="34407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</a:t>
            </a:r>
            <a:r>
              <a:rPr lang="hu" sz="2600">
                <a:latin typeface="Arial"/>
                <a:ea typeface="Arial"/>
                <a:cs typeface="Arial"/>
                <a:sym typeface="Arial"/>
              </a:rPr>
              <a:t>z MI és a kreativitás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25" y="1917125"/>
            <a:ext cx="25050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4247275" y="2215363"/>
            <a:ext cx="3000000" cy="190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</a:rPr>
              <a:t>Sokan úgy gondolják, hogy a kreativitás kizárólag az emberekre jellemző. Azonban az MI is képes kreatív feladatokat elvégezni, például zenét komponálni vagy képeket festeni.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2934750" y="393750"/>
            <a:ext cx="32745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600">
                <a:latin typeface="Arial"/>
                <a:ea typeface="Arial"/>
                <a:cs typeface="Arial"/>
                <a:sym typeface="Arial"/>
              </a:rPr>
              <a:t>Az MI és az oktatás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25" y="1979450"/>
            <a:ext cx="2232325" cy="22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1278075" y="2057400"/>
            <a:ext cx="3000000" cy="16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</a:rPr>
              <a:t>Az MI az oktatásban is forradalmi változásokat hozhat. Személyre szabott tanulási élményeket biztosíthat, segíthet a tanároknak és a diákoknak egyaránt.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2742450" y="284625"/>
            <a:ext cx="36591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600">
                <a:latin typeface="Arial"/>
                <a:ea typeface="Arial"/>
                <a:cs typeface="Arial"/>
                <a:sym typeface="Arial"/>
              </a:rPr>
              <a:t>Köszönöm a figyelmet!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4107000" y="1694550"/>
            <a:ext cx="388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>
                <a:solidFill>
                  <a:schemeClr val="lt1"/>
                </a:solidFill>
              </a:rPr>
              <a:t>Ha többet szeretnél megtudni az MI-ről, keresd fel a következő weboldalakat: 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3432450" y="4415300"/>
            <a:ext cx="227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</a:rPr>
              <a:t>Készítette: Péjó Kristóf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865475" y="2516900"/>
            <a:ext cx="485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200">
                <a:solidFill>
                  <a:schemeClr val="lt1"/>
                </a:solidFill>
              </a:rPr>
              <a:t>Tudományos folyóiratok:</a:t>
            </a:r>
            <a:r>
              <a:rPr lang="hu" sz="1200">
                <a:solidFill>
                  <a:schemeClr val="lt1"/>
                </a:solidFill>
              </a:rPr>
              <a:t> Nature, Science, IEEE Spectrum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200">
                <a:solidFill>
                  <a:schemeClr val="lt1"/>
                </a:solidFill>
              </a:rPr>
              <a:t>Híroldalak:</a:t>
            </a:r>
            <a:r>
              <a:rPr lang="hu" sz="1200">
                <a:solidFill>
                  <a:schemeClr val="lt1"/>
                </a:solidFill>
              </a:rPr>
              <a:t> TechCrunch, Wired, MIT Technology Review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200">
                <a:solidFill>
                  <a:schemeClr val="lt1"/>
                </a:solidFill>
              </a:rPr>
              <a:t>Oktatási platformok:</a:t>
            </a:r>
            <a:r>
              <a:rPr lang="hu" sz="1200">
                <a:solidFill>
                  <a:schemeClr val="lt1"/>
                </a:solidFill>
              </a:rPr>
              <a:t> Coursera, edX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200">
                <a:solidFill>
                  <a:schemeClr val="lt1"/>
                </a:solidFill>
              </a:rPr>
              <a:t>Mesterséges intelligencia kutatóintézetek:</a:t>
            </a:r>
            <a:r>
              <a:rPr lang="hu" sz="1200">
                <a:solidFill>
                  <a:schemeClr val="lt1"/>
                </a:solidFill>
              </a:rPr>
              <a:t> OpenAI, Google AI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25" y="1694550"/>
            <a:ext cx="2115425" cy="21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2008200" y="191125"/>
            <a:ext cx="51276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500">
                <a:latin typeface="Arial"/>
                <a:ea typeface="Arial"/>
                <a:cs typeface="Arial"/>
                <a:sym typeface="Arial"/>
              </a:rPr>
              <a:t>Mi az a mesterséges intelligencia?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075" y="1901575"/>
            <a:ext cx="2692101" cy="26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1028700" y="1665125"/>
            <a:ext cx="3693900" cy="240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lt1"/>
                </a:solidFill>
              </a:rPr>
              <a:t>A mesterséges intelligencia olyan számítógépes rendszerek, amelyek képesek olyan feladatokat elvégezni, amelyekhez eddig emberi intelligencia volt szükséges. Ezek közé tartozik a tanulás, a problémamegoldás, a döntéshozatal és még sok más.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3412800" y="409325"/>
            <a:ext cx="23184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2900">
                <a:latin typeface="Arial"/>
                <a:ea typeface="Arial"/>
                <a:cs typeface="Arial"/>
                <a:sym typeface="Arial"/>
              </a:rPr>
              <a:t>Az MI típusai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75" y="1566425"/>
            <a:ext cx="2676500" cy="300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4369375" y="1667725"/>
            <a:ext cx="3587400" cy="264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</a:rPr>
              <a:t>Az MI-t több típusra oszthatjuk. A szűk mesterséges intelligencia egyetlen feladatra specializálódott, például sakkozni vagy autót vezetni. Az általános mesterséges intelligencia már több feladatot is képes elvégezni, hasonlóan az emberhez. A szuperintelligencia pedig meghaladja az emberi intelligenciát.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2547300" y="245675"/>
            <a:ext cx="40494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700">
                <a:latin typeface="Arial"/>
                <a:ea typeface="Arial"/>
                <a:cs typeface="Arial"/>
                <a:sym typeface="Arial"/>
              </a:rPr>
              <a:t>Hogyan működik az MI?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50" y="18392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4239475" y="1993375"/>
            <a:ext cx="3896700" cy="190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</a:rPr>
              <a:t>Az MI a gépi tanuláson alapszik. Ez azt jelenti, hogy a számítógépek képesek adatokból tanulni és a kapott információk alapján döntéseket hozni. A neurális hálózatok, amelyek az emberi agy működését utánozzák, kulcsfontosságú szerepet játszanak ebben a folyamatban.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2426850" y="393750"/>
            <a:ext cx="42903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600">
                <a:latin typeface="Arial"/>
                <a:ea typeface="Arial"/>
                <a:cs typeface="Arial"/>
                <a:sym typeface="Arial"/>
              </a:rPr>
              <a:t>Az MI alkalmazási területei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75" y="1683325"/>
            <a:ext cx="2707699" cy="270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1075475" y="1956050"/>
            <a:ext cx="3764100" cy="203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>
                <a:solidFill>
                  <a:schemeClr val="lt1"/>
                </a:solidFill>
              </a:rPr>
              <a:t>Az MI ma már számos területen jelen van, például az orvostudományban, az autógyártásban, a pénzügyben és a szórakoztatóiparban. Segít a betegségek diagnosztizálásában, az új gyógyszerek kifejlesztésében, a forgalom optimalizálásában és a személyre szabott ajánlatok létrehozásában.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3366000" y="393750"/>
            <a:ext cx="24120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800">
                <a:latin typeface="Arial"/>
                <a:ea typeface="Arial"/>
                <a:cs typeface="Arial"/>
                <a:sym typeface="Arial"/>
              </a:rPr>
              <a:t>Az MI előnyei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25" y="1753475"/>
            <a:ext cx="2699899" cy="269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4099200" y="2262950"/>
            <a:ext cx="3335400" cy="14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</a:rPr>
              <a:t>Az MI számos előnnyel jár. Növeli a hatékonyságot, javítja a döntéshozatalt, új lehetőségeket teremt és megkönnyíti az életünket.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3315300" y="393750"/>
            <a:ext cx="25134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600">
                <a:latin typeface="Arial"/>
                <a:ea typeface="Arial"/>
                <a:cs typeface="Arial"/>
                <a:sym typeface="Arial"/>
              </a:rPr>
              <a:t>Az MI kihívásai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25" y="1730075"/>
            <a:ext cx="2793426" cy="279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1137800" y="2252225"/>
            <a:ext cx="3000000" cy="16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</a:rPr>
              <a:t>Az MI fejlődése azonban számos kihívást is jelent. Ilyen például a munkahelyek elvesztése, az adatvédelmi problémák és az etikus kérdések.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3319200" y="393750"/>
            <a:ext cx="25056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600">
                <a:latin typeface="Arial"/>
                <a:ea typeface="Arial"/>
                <a:cs typeface="Arial"/>
                <a:sym typeface="Arial"/>
              </a:rPr>
              <a:t>Az MI és a jövő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75" y="1839175"/>
            <a:ext cx="2614175" cy="26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4364150" y="2191950"/>
            <a:ext cx="3000000" cy="190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</a:rPr>
              <a:t>Az MI a jövőben is jelentős szerepet fog játszani életünkben. Egyre okosabb és fejlettebb rendszerek fognak megjelenni, amelyek megváltoztatják a munkát, a tanulást és a szórakozást.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3038700" y="393750"/>
            <a:ext cx="3066600" cy="9141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2600">
                <a:latin typeface="Arial"/>
                <a:ea typeface="Arial"/>
                <a:cs typeface="Arial"/>
                <a:sym typeface="Arial"/>
              </a:rPr>
              <a:t>Az MI és az ember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050" y="1675525"/>
            <a:ext cx="27622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1176775" y="2002825"/>
            <a:ext cx="3546000" cy="175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>
                <a:solidFill>
                  <a:schemeClr val="lt1"/>
                </a:solidFill>
              </a:rPr>
              <a:t>Az MI nem az ember ellensége, hanem egy eszköz, amely segíthet nekünk. Fontos, hogy felelősségteljesen használjuk ezt a technológiát és biztosítsuk, hogy az emberiség javát szolgálja.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